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EzzoBlack" charset="1" panose="02000506020000020004"/>
      <p:regular r:id="rId20"/>
    </p:embeddedFont>
    <p:embeddedFont>
      <p:font typeface="EzzoBook" charset="1" panose="02000506020000020004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jpe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jpeg" Type="http://schemas.openxmlformats.org/officeDocument/2006/relationships/image"/><Relationship Id="rId3" Target="../media/image5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2.jpeg" Type="http://schemas.openxmlformats.org/officeDocument/2006/relationships/image"/><Relationship Id="rId4" Target="../media/image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6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10.png" Type="http://schemas.openxmlformats.org/officeDocument/2006/relationships/image"/><Relationship Id="rId4" Target="../media/image11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jpeg" Type="http://schemas.openxmlformats.org/officeDocument/2006/relationships/image"/><Relationship Id="rId3" Target="../media/image20.jpeg" Type="http://schemas.openxmlformats.org/officeDocument/2006/relationships/image"/><Relationship Id="rId4" Target="../media/image21.jpeg" Type="http://schemas.openxmlformats.org/officeDocument/2006/relationships/image"/><Relationship Id="rId5" Target="../media/image22.jpeg" Type="http://schemas.openxmlformats.org/officeDocument/2006/relationships/image"/><Relationship Id="rId6" Target="../media/image23.jpeg" Type="http://schemas.openxmlformats.org/officeDocument/2006/relationships/image"/><Relationship Id="rId7" Target="../media/image24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0287000"/>
            <a:chOff x="0" y="0"/>
            <a:chExt cx="24384000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" y="1"/>
            <a:ext cx="18287971" cy="10287000"/>
            <a:chOff x="0" y="0"/>
            <a:chExt cx="24383962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43840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2286000" y="1683544"/>
            <a:ext cx="13716000" cy="4657725"/>
            <a:chOff x="0" y="0"/>
            <a:chExt cx="18288000" cy="62103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8288000" cy="6210306"/>
            </a:xfrm>
            <a:custGeom>
              <a:avLst/>
              <a:gdLst/>
              <a:ahLst/>
              <a:cxnLst/>
              <a:rect r="r" b="b" t="t" l="l"/>
              <a:pathLst>
                <a:path h="6210306" w="18288000">
                  <a:moveTo>
                    <a:pt x="0" y="0"/>
                  </a:moveTo>
                  <a:lnTo>
                    <a:pt x="18288000" y="0"/>
                  </a:lnTo>
                  <a:lnTo>
                    <a:pt x="18288000" y="6210306"/>
                  </a:lnTo>
                  <a:lnTo>
                    <a:pt x="0" y="621030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0674" r="0" b="-4084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38100"/>
              <a:ext cx="18288000" cy="6172200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ctr">
                <a:lnSpc>
                  <a:spcPts val="9720"/>
                </a:lnSpc>
              </a:pPr>
              <a:r>
                <a:rPr lang="en-US" sz="9000">
                  <a:solidFill>
                    <a:srgbClr val="FFFFFF"/>
                  </a:solidFill>
                  <a:latin typeface="EzzoBlack"/>
                  <a:ea typeface="EzzoBlack"/>
                  <a:cs typeface="EzzoBlack"/>
                  <a:sym typeface="EzzoBlack"/>
                </a:rPr>
                <a:t>ATEWA FOREST AT TIPPING POINT OF SURVIVAL 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3060864" y="8224455"/>
            <a:ext cx="12166301" cy="2048640"/>
          </a:xfrm>
          <a:custGeom>
            <a:avLst/>
            <a:gdLst/>
            <a:ahLst/>
            <a:cxnLst/>
            <a:rect r="r" b="b" t="t" l="l"/>
            <a:pathLst>
              <a:path h="2048640" w="12166301">
                <a:moveTo>
                  <a:pt x="0" y="0"/>
                </a:moveTo>
                <a:lnTo>
                  <a:pt x="12166301" y="0"/>
                </a:lnTo>
                <a:lnTo>
                  <a:pt x="12166301" y="2048640"/>
                </a:lnTo>
                <a:lnTo>
                  <a:pt x="0" y="20486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-905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377440" y="6313399"/>
            <a:ext cx="13533120" cy="8614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72"/>
              </a:lnSpc>
            </a:pPr>
            <a:r>
              <a:rPr lang="en-US" sz="5900">
                <a:solidFill>
                  <a:srgbClr val="FFFFFF"/>
                </a:solidFill>
                <a:latin typeface="EzzoBlack"/>
                <a:ea typeface="EzzoBlack"/>
                <a:cs typeface="EzzoBlack"/>
                <a:sym typeface="EzzoBlack"/>
              </a:rPr>
              <a:t>14TH SEPTEMBER 2026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72993" y="0"/>
            <a:ext cx="7889786" cy="10008975"/>
            <a:chOff x="0" y="0"/>
            <a:chExt cx="10519715" cy="133453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0519664" cy="13345288"/>
            </a:xfrm>
            <a:custGeom>
              <a:avLst/>
              <a:gdLst/>
              <a:ahLst/>
              <a:cxnLst/>
              <a:rect r="r" b="b" t="t" l="l"/>
              <a:pathLst>
                <a:path h="13345288" w="10519664">
                  <a:moveTo>
                    <a:pt x="0" y="0"/>
                  </a:moveTo>
                  <a:lnTo>
                    <a:pt x="10519664" y="0"/>
                  </a:lnTo>
                  <a:lnTo>
                    <a:pt x="10519664" y="13345288"/>
                  </a:lnTo>
                  <a:lnTo>
                    <a:pt x="0" y="1334528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9120" r="0" b="-912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7599407" y="0"/>
            <a:ext cx="10688593" cy="10287000"/>
            <a:chOff x="0" y="0"/>
            <a:chExt cx="14251457" cy="137160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25143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4251432">
                  <a:moveTo>
                    <a:pt x="0" y="0"/>
                  </a:moveTo>
                  <a:lnTo>
                    <a:pt x="14251432" y="0"/>
                  </a:lnTo>
                  <a:lnTo>
                    <a:pt x="1425143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9731" t="0" r="-9731" b="0"/>
              </a:stretch>
            </a:blipFill>
          </p:spPr>
        </p:sp>
      </p:grp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" y="1924"/>
            <a:ext cx="18287971" cy="10285076"/>
            <a:chOff x="0" y="0"/>
            <a:chExt cx="24383962" cy="13713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3461"/>
            </a:xfrm>
            <a:custGeom>
              <a:avLst/>
              <a:gdLst/>
              <a:ahLst/>
              <a:cxnLst/>
              <a:rect r="r" b="b" t="t" l="l"/>
              <a:pathLst>
                <a:path h="1371346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-427" t="0" r="1" b="-220"/>
              </a:stretch>
            </a:blipFill>
          </p:spPr>
        </p:sp>
      </p:grp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3428" cy="10287000"/>
            <a:chOff x="0" y="0"/>
            <a:chExt cx="24377904" cy="137160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77904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24377904">
                  <a:moveTo>
                    <a:pt x="0" y="0"/>
                  </a:moveTo>
                  <a:lnTo>
                    <a:pt x="24377904" y="0"/>
                  </a:lnTo>
                  <a:lnTo>
                    <a:pt x="24377904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name="Group 4" id="4"/>
          <p:cNvGrpSpPr/>
          <p:nvPr/>
        </p:nvGrpSpPr>
        <p:grpSpPr>
          <a:xfrm rot="0">
            <a:off x="29" y="19"/>
            <a:ext cx="12675441" cy="10286981"/>
            <a:chOff x="0" y="0"/>
            <a:chExt cx="16900588" cy="13715975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900652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16900652">
                  <a:moveTo>
                    <a:pt x="0" y="0"/>
                  </a:moveTo>
                  <a:lnTo>
                    <a:pt x="16900652" y="0"/>
                  </a:lnTo>
                  <a:lnTo>
                    <a:pt x="16900652" y="13716000"/>
                  </a:lnTo>
                  <a:lnTo>
                    <a:pt x="0" y="13716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40000"/>
              </a:blip>
              <a:stretch>
                <a:fillRect l="0" t="0" r="-29507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1257300" y="547688"/>
            <a:ext cx="7876975" cy="2441454"/>
            <a:chOff x="0" y="0"/>
            <a:chExt cx="10502633" cy="32552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502632" cy="3255267"/>
            </a:xfrm>
            <a:custGeom>
              <a:avLst/>
              <a:gdLst/>
              <a:ahLst/>
              <a:cxnLst/>
              <a:rect r="r" b="b" t="t" l="l"/>
              <a:pathLst>
                <a:path h="3255267" w="10502632">
                  <a:moveTo>
                    <a:pt x="0" y="0"/>
                  </a:moveTo>
                  <a:lnTo>
                    <a:pt x="10502632" y="0"/>
                  </a:lnTo>
                  <a:lnTo>
                    <a:pt x="10502632" y="3255267"/>
                  </a:lnTo>
                  <a:lnTo>
                    <a:pt x="0" y="325526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0" t="-12865" r="0" b="-12865"/>
              </a:stretch>
            </a:blipFill>
          </p:spPr>
        </p:sp>
        <p:sp>
          <p:nvSpPr>
            <p:cNvPr name="TextBox 8" id="8"/>
            <p:cNvSpPr txBox="true"/>
            <p:nvPr/>
          </p:nvSpPr>
          <p:spPr>
            <a:xfrm>
              <a:off x="0" y="28575"/>
              <a:ext cx="10502633" cy="322669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6804"/>
                </a:lnSpc>
              </a:pPr>
              <a:r>
                <a:rPr lang="en-US" sz="6300">
                  <a:solidFill>
                    <a:srgbClr val="FFFFFF"/>
                  </a:solidFill>
                  <a:latin typeface="EzzoBlack"/>
                  <a:ea typeface="EzzoBlack"/>
                  <a:cs typeface="EzzoBlack"/>
                  <a:sym typeface="EzzoBlack"/>
                </a:rPr>
                <a:t>Ecosystem Services Provisioning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272321" y="-66656"/>
            <a:ext cx="9011107" cy="10420331"/>
            <a:chOff x="0" y="0"/>
            <a:chExt cx="12014810" cy="13893775"/>
          </a:xfrm>
        </p:grpSpPr>
        <p:sp>
          <p:nvSpPr>
            <p:cNvPr name="Freeform 10" id="10" descr="Map  Description automatically generated"/>
            <p:cNvSpPr/>
            <p:nvPr/>
          </p:nvSpPr>
          <p:spPr>
            <a:xfrm flipH="false" flipV="false" rot="0">
              <a:off x="0" y="0"/>
              <a:ext cx="12014797" cy="13893800"/>
            </a:xfrm>
            <a:custGeom>
              <a:avLst/>
              <a:gdLst/>
              <a:ahLst/>
              <a:cxnLst/>
              <a:rect r="r" b="b" t="t" l="l"/>
              <a:pathLst>
                <a:path h="13893800" w="12014797">
                  <a:moveTo>
                    <a:pt x="0" y="0"/>
                  </a:moveTo>
                  <a:lnTo>
                    <a:pt x="12014797" y="0"/>
                  </a:lnTo>
                  <a:lnTo>
                    <a:pt x="12014797" y="13893800"/>
                  </a:lnTo>
                  <a:lnTo>
                    <a:pt x="0" y="138938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54" t="0" r="-256" b="-23202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1587256" y="3311166"/>
            <a:ext cx="3005442" cy="1818503"/>
            <a:chOff x="0" y="0"/>
            <a:chExt cx="4007256" cy="242467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07231" cy="2424684"/>
            </a:xfrm>
            <a:custGeom>
              <a:avLst/>
              <a:gdLst/>
              <a:ahLst/>
              <a:cxnLst/>
              <a:rect r="r" b="b" t="t" l="l"/>
              <a:pathLst>
                <a:path h="2424684" w="4007231">
                  <a:moveTo>
                    <a:pt x="0" y="0"/>
                  </a:moveTo>
                  <a:lnTo>
                    <a:pt x="4007231" y="0"/>
                  </a:lnTo>
                  <a:lnTo>
                    <a:pt x="4007231" y="2424684"/>
                  </a:lnTo>
                  <a:lnTo>
                    <a:pt x="0" y="2424684"/>
                  </a:lnTo>
                  <a:close/>
                </a:path>
              </a:pathLst>
            </a:custGeom>
            <a:solidFill>
              <a:srgbClr val="0097CE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3" id="13"/>
          <p:cNvGrpSpPr/>
          <p:nvPr/>
        </p:nvGrpSpPr>
        <p:grpSpPr>
          <a:xfrm rot="0">
            <a:off x="1587256" y="3311166"/>
            <a:ext cx="3005442" cy="1466377"/>
            <a:chOff x="0" y="0"/>
            <a:chExt cx="4007256" cy="1955169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007252" cy="1955168"/>
            </a:xfrm>
            <a:custGeom>
              <a:avLst/>
              <a:gdLst/>
              <a:ahLst/>
              <a:cxnLst/>
              <a:rect r="r" b="b" t="t" l="l"/>
              <a:pathLst>
                <a:path h="1955168" w="4007252">
                  <a:moveTo>
                    <a:pt x="0" y="0"/>
                  </a:moveTo>
                  <a:lnTo>
                    <a:pt x="4007252" y="0"/>
                  </a:lnTo>
                  <a:lnTo>
                    <a:pt x="4007252" y="1955168"/>
                  </a:lnTo>
                  <a:lnTo>
                    <a:pt x="0" y="195516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7632" t="0" r="-27632" b="-24013"/>
              </a:stretch>
            </a:blipFill>
          </p:spPr>
        </p:sp>
        <p:sp>
          <p:nvSpPr>
            <p:cNvPr name="TextBox 15" id="15"/>
            <p:cNvSpPr txBox="true"/>
            <p:nvPr/>
          </p:nvSpPr>
          <p:spPr>
            <a:xfrm>
              <a:off x="0" y="0"/>
              <a:ext cx="4007256" cy="195516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EzzoBook"/>
                  <a:ea typeface="EzzoBook"/>
                  <a:cs typeface="EzzoBook"/>
                  <a:sym typeface="EzzoBook"/>
                </a:rPr>
                <a:t>Atewa means source of many rivers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4851330" y="3311166"/>
            <a:ext cx="3005442" cy="1818503"/>
            <a:chOff x="0" y="0"/>
            <a:chExt cx="4007256" cy="2424671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007231" cy="2424684"/>
            </a:xfrm>
            <a:custGeom>
              <a:avLst/>
              <a:gdLst/>
              <a:ahLst/>
              <a:cxnLst/>
              <a:rect r="r" b="b" t="t" l="l"/>
              <a:pathLst>
                <a:path h="2424684" w="4007231">
                  <a:moveTo>
                    <a:pt x="0" y="0"/>
                  </a:moveTo>
                  <a:lnTo>
                    <a:pt x="4007231" y="0"/>
                  </a:lnTo>
                  <a:lnTo>
                    <a:pt x="4007231" y="2424684"/>
                  </a:lnTo>
                  <a:lnTo>
                    <a:pt x="0" y="2424684"/>
                  </a:lnTo>
                  <a:close/>
                </a:path>
              </a:pathLst>
            </a:custGeom>
            <a:solidFill>
              <a:srgbClr val="0097CE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18" id="18"/>
          <p:cNvGrpSpPr/>
          <p:nvPr/>
        </p:nvGrpSpPr>
        <p:grpSpPr>
          <a:xfrm rot="0">
            <a:off x="4851330" y="3311166"/>
            <a:ext cx="3005442" cy="1818503"/>
            <a:chOff x="0" y="0"/>
            <a:chExt cx="4007256" cy="242467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4007252" cy="2424669"/>
            </a:xfrm>
            <a:custGeom>
              <a:avLst/>
              <a:gdLst/>
              <a:ahLst/>
              <a:cxnLst/>
              <a:rect r="r" b="b" t="t" l="l"/>
              <a:pathLst>
                <a:path h="2424669" w="4007252">
                  <a:moveTo>
                    <a:pt x="0" y="0"/>
                  </a:moveTo>
                  <a:lnTo>
                    <a:pt x="4007252" y="0"/>
                  </a:lnTo>
                  <a:lnTo>
                    <a:pt x="4007252" y="2424669"/>
                  </a:lnTo>
                  <a:lnTo>
                    <a:pt x="0" y="24246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7632" t="0" r="-27632" b="0"/>
              </a:stretch>
            </a:blipFill>
          </p:spPr>
        </p:sp>
        <p:sp>
          <p:nvSpPr>
            <p:cNvPr name="TextBox 20" id="20"/>
            <p:cNvSpPr txBox="true"/>
            <p:nvPr/>
          </p:nvSpPr>
          <p:spPr>
            <a:xfrm>
              <a:off x="0" y="0"/>
              <a:ext cx="4007256" cy="24246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538"/>
                </a:lnSpc>
              </a:pPr>
              <a:r>
                <a:rPr lang="en-US" sz="2350">
                  <a:solidFill>
                    <a:srgbClr val="FFFFFF"/>
                  </a:solidFill>
                  <a:latin typeface="EzzoBook"/>
                  <a:ea typeface="EzzoBook"/>
                  <a:cs typeface="EzzoBook"/>
                  <a:sym typeface="EzzoBook"/>
                </a:rPr>
                <a:t>Source of Densu, Birim and Ayensu and over 100 other streams and rivers</a:t>
              </a: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587256" y="5388312"/>
            <a:ext cx="3005442" cy="1818503"/>
            <a:chOff x="0" y="0"/>
            <a:chExt cx="4007256" cy="2424671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4007231" cy="2424684"/>
            </a:xfrm>
            <a:custGeom>
              <a:avLst/>
              <a:gdLst/>
              <a:ahLst/>
              <a:cxnLst/>
              <a:rect r="r" b="b" t="t" l="l"/>
              <a:pathLst>
                <a:path h="2424684" w="4007231">
                  <a:moveTo>
                    <a:pt x="0" y="0"/>
                  </a:moveTo>
                  <a:lnTo>
                    <a:pt x="4007231" y="0"/>
                  </a:lnTo>
                  <a:lnTo>
                    <a:pt x="4007231" y="2424684"/>
                  </a:lnTo>
                  <a:lnTo>
                    <a:pt x="0" y="2424684"/>
                  </a:lnTo>
                  <a:close/>
                </a:path>
              </a:pathLst>
            </a:custGeom>
            <a:solidFill>
              <a:srgbClr val="0097CE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3" id="23"/>
          <p:cNvGrpSpPr/>
          <p:nvPr/>
        </p:nvGrpSpPr>
        <p:grpSpPr>
          <a:xfrm rot="0">
            <a:off x="1587256" y="5388312"/>
            <a:ext cx="3005442" cy="1818502"/>
            <a:chOff x="0" y="0"/>
            <a:chExt cx="4007256" cy="242467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4007252" cy="2424669"/>
            </a:xfrm>
            <a:custGeom>
              <a:avLst/>
              <a:gdLst/>
              <a:ahLst/>
              <a:cxnLst/>
              <a:rect r="r" b="b" t="t" l="l"/>
              <a:pathLst>
                <a:path h="2424669" w="4007252">
                  <a:moveTo>
                    <a:pt x="0" y="0"/>
                  </a:moveTo>
                  <a:lnTo>
                    <a:pt x="4007252" y="0"/>
                  </a:lnTo>
                  <a:lnTo>
                    <a:pt x="4007252" y="2424669"/>
                  </a:lnTo>
                  <a:lnTo>
                    <a:pt x="0" y="24246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7632" t="0" r="-27632" b="0"/>
              </a:stretch>
            </a:blipFill>
          </p:spPr>
        </p:sp>
        <p:sp>
          <p:nvSpPr>
            <p:cNvPr name="TextBox 25" id="25"/>
            <p:cNvSpPr txBox="true"/>
            <p:nvPr/>
          </p:nvSpPr>
          <p:spPr>
            <a:xfrm>
              <a:off x="0" y="0"/>
              <a:ext cx="4007256" cy="24246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EzzoBook"/>
                  <a:ea typeface="EzzoBook"/>
                  <a:cs typeface="EzzoBook"/>
                  <a:sym typeface="EzzoBook"/>
                </a:rPr>
                <a:t>Densu, Birim and Ayensu: potable water for over 5.0m people 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4851330" y="5388312"/>
            <a:ext cx="3005442" cy="1818503"/>
            <a:chOff x="0" y="0"/>
            <a:chExt cx="4007256" cy="2424671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4007231" cy="2424684"/>
            </a:xfrm>
            <a:custGeom>
              <a:avLst/>
              <a:gdLst/>
              <a:ahLst/>
              <a:cxnLst/>
              <a:rect r="r" b="b" t="t" l="l"/>
              <a:pathLst>
                <a:path h="2424684" w="4007231">
                  <a:moveTo>
                    <a:pt x="0" y="0"/>
                  </a:moveTo>
                  <a:lnTo>
                    <a:pt x="4007231" y="0"/>
                  </a:lnTo>
                  <a:lnTo>
                    <a:pt x="4007231" y="2424684"/>
                  </a:lnTo>
                  <a:lnTo>
                    <a:pt x="0" y="2424684"/>
                  </a:lnTo>
                  <a:close/>
                </a:path>
              </a:pathLst>
            </a:custGeom>
            <a:solidFill>
              <a:srgbClr val="0097CE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28" id="28"/>
          <p:cNvGrpSpPr/>
          <p:nvPr/>
        </p:nvGrpSpPr>
        <p:grpSpPr>
          <a:xfrm rot="0">
            <a:off x="4851330" y="5388312"/>
            <a:ext cx="3005442" cy="1818502"/>
            <a:chOff x="0" y="0"/>
            <a:chExt cx="4007256" cy="2424670"/>
          </a:xfrm>
        </p:grpSpPr>
        <p:sp>
          <p:nvSpPr>
            <p:cNvPr name="Freeform 29" id="29"/>
            <p:cNvSpPr/>
            <p:nvPr/>
          </p:nvSpPr>
          <p:spPr>
            <a:xfrm flipH="false" flipV="false" rot="0">
              <a:off x="0" y="0"/>
              <a:ext cx="4007252" cy="2424669"/>
            </a:xfrm>
            <a:custGeom>
              <a:avLst/>
              <a:gdLst/>
              <a:ahLst/>
              <a:cxnLst/>
              <a:rect r="r" b="b" t="t" l="l"/>
              <a:pathLst>
                <a:path h="2424669" w="4007252">
                  <a:moveTo>
                    <a:pt x="0" y="0"/>
                  </a:moveTo>
                  <a:lnTo>
                    <a:pt x="4007252" y="0"/>
                  </a:lnTo>
                  <a:lnTo>
                    <a:pt x="4007252" y="2424669"/>
                  </a:lnTo>
                  <a:lnTo>
                    <a:pt x="0" y="24246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7632" t="0" r="-27632" b="0"/>
              </a:stretch>
            </a:blipFill>
          </p:spPr>
        </p:sp>
        <p:sp>
          <p:nvSpPr>
            <p:cNvPr name="TextBox 30" id="30"/>
            <p:cNvSpPr txBox="true"/>
            <p:nvPr/>
          </p:nvSpPr>
          <p:spPr>
            <a:xfrm>
              <a:off x="0" y="0"/>
              <a:ext cx="4007256" cy="24246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EzzoBook"/>
                  <a:ea typeface="EzzoBook"/>
                  <a:cs typeface="EzzoBook"/>
                  <a:sym typeface="EzzoBook"/>
                </a:rPr>
                <a:t>Raw water $ 25 million per annum</a:t>
              </a:r>
            </a:p>
          </p:txBody>
        </p:sp>
      </p:grpSp>
      <p:grpSp>
        <p:nvGrpSpPr>
          <p:cNvPr name="Group 31" id="31"/>
          <p:cNvGrpSpPr/>
          <p:nvPr/>
        </p:nvGrpSpPr>
        <p:grpSpPr>
          <a:xfrm rot="0">
            <a:off x="1587256" y="7465447"/>
            <a:ext cx="3005442" cy="1818503"/>
            <a:chOff x="0" y="0"/>
            <a:chExt cx="4007256" cy="2424671"/>
          </a:xfrm>
        </p:grpSpPr>
        <p:sp>
          <p:nvSpPr>
            <p:cNvPr name="Freeform 32" id="32"/>
            <p:cNvSpPr/>
            <p:nvPr/>
          </p:nvSpPr>
          <p:spPr>
            <a:xfrm flipH="false" flipV="false" rot="0">
              <a:off x="0" y="0"/>
              <a:ext cx="4007231" cy="2424684"/>
            </a:xfrm>
            <a:custGeom>
              <a:avLst/>
              <a:gdLst/>
              <a:ahLst/>
              <a:cxnLst/>
              <a:rect r="r" b="b" t="t" l="l"/>
              <a:pathLst>
                <a:path h="2424684" w="4007231">
                  <a:moveTo>
                    <a:pt x="0" y="0"/>
                  </a:moveTo>
                  <a:lnTo>
                    <a:pt x="4007231" y="0"/>
                  </a:lnTo>
                  <a:lnTo>
                    <a:pt x="4007231" y="2424684"/>
                  </a:lnTo>
                  <a:lnTo>
                    <a:pt x="0" y="2424684"/>
                  </a:lnTo>
                  <a:close/>
                </a:path>
              </a:pathLst>
            </a:custGeom>
            <a:solidFill>
              <a:srgbClr val="0097CE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33" id="33"/>
          <p:cNvGrpSpPr/>
          <p:nvPr/>
        </p:nvGrpSpPr>
        <p:grpSpPr>
          <a:xfrm rot="0">
            <a:off x="1587256" y="7465447"/>
            <a:ext cx="3005442" cy="1818503"/>
            <a:chOff x="0" y="0"/>
            <a:chExt cx="4007256" cy="242467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4007252" cy="2424669"/>
            </a:xfrm>
            <a:custGeom>
              <a:avLst/>
              <a:gdLst/>
              <a:ahLst/>
              <a:cxnLst/>
              <a:rect r="r" b="b" t="t" l="l"/>
              <a:pathLst>
                <a:path h="2424669" w="4007252">
                  <a:moveTo>
                    <a:pt x="0" y="0"/>
                  </a:moveTo>
                  <a:lnTo>
                    <a:pt x="4007252" y="0"/>
                  </a:lnTo>
                  <a:lnTo>
                    <a:pt x="4007252" y="2424669"/>
                  </a:lnTo>
                  <a:lnTo>
                    <a:pt x="0" y="24246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7632" t="0" r="-27632" b="0"/>
              </a:stretch>
            </a:blipFill>
          </p:spPr>
        </p:sp>
        <p:sp>
          <p:nvSpPr>
            <p:cNvPr name="TextBox 35" id="35"/>
            <p:cNvSpPr txBox="true"/>
            <p:nvPr/>
          </p:nvSpPr>
          <p:spPr>
            <a:xfrm>
              <a:off x="0" y="0"/>
              <a:ext cx="4007256" cy="24246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EzzoBook"/>
                  <a:ea typeface="EzzoBook"/>
                  <a:cs typeface="EzzoBook"/>
                  <a:sym typeface="EzzoBook"/>
                </a:rPr>
                <a:t>Precipitation - income of $9.2m from only cocoa</a:t>
              </a:r>
            </a:p>
          </p:txBody>
        </p:sp>
      </p:grpSp>
      <p:grpSp>
        <p:nvGrpSpPr>
          <p:cNvPr name="Group 36" id="36"/>
          <p:cNvGrpSpPr/>
          <p:nvPr/>
        </p:nvGrpSpPr>
        <p:grpSpPr>
          <a:xfrm rot="0">
            <a:off x="4851330" y="7465447"/>
            <a:ext cx="3005442" cy="1818503"/>
            <a:chOff x="0" y="0"/>
            <a:chExt cx="4007256" cy="2424671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4007231" cy="2424684"/>
            </a:xfrm>
            <a:custGeom>
              <a:avLst/>
              <a:gdLst/>
              <a:ahLst/>
              <a:cxnLst/>
              <a:rect r="r" b="b" t="t" l="l"/>
              <a:pathLst>
                <a:path h="2424684" w="4007231">
                  <a:moveTo>
                    <a:pt x="0" y="0"/>
                  </a:moveTo>
                  <a:lnTo>
                    <a:pt x="4007231" y="0"/>
                  </a:lnTo>
                  <a:lnTo>
                    <a:pt x="4007231" y="2424684"/>
                  </a:lnTo>
                  <a:lnTo>
                    <a:pt x="0" y="2424684"/>
                  </a:lnTo>
                  <a:close/>
                </a:path>
              </a:pathLst>
            </a:custGeom>
            <a:solidFill>
              <a:srgbClr val="0097CE"/>
            </a:solidFill>
            <a:ln w="38100" cap="sq">
              <a:solidFill>
                <a:srgbClr val="FFFFFF"/>
              </a:solidFill>
              <a:prstDash val="solid"/>
              <a:miter/>
            </a:ln>
          </p:spPr>
        </p:sp>
      </p:grpSp>
      <p:grpSp>
        <p:nvGrpSpPr>
          <p:cNvPr name="Group 38" id="38"/>
          <p:cNvGrpSpPr/>
          <p:nvPr/>
        </p:nvGrpSpPr>
        <p:grpSpPr>
          <a:xfrm rot="0">
            <a:off x="4851330" y="7465447"/>
            <a:ext cx="3005442" cy="1818503"/>
            <a:chOff x="0" y="0"/>
            <a:chExt cx="4007256" cy="2424670"/>
          </a:xfrm>
        </p:grpSpPr>
        <p:sp>
          <p:nvSpPr>
            <p:cNvPr name="Freeform 39" id="39"/>
            <p:cNvSpPr/>
            <p:nvPr/>
          </p:nvSpPr>
          <p:spPr>
            <a:xfrm flipH="false" flipV="false" rot="0">
              <a:off x="0" y="0"/>
              <a:ext cx="4007252" cy="2424669"/>
            </a:xfrm>
            <a:custGeom>
              <a:avLst/>
              <a:gdLst/>
              <a:ahLst/>
              <a:cxnLst/>
              <a:rect r="r" b="b" t="t" l="l"/>
              <a:pathLst>
                <a:path h="2424669" w="4007252">
                  <a:moveTo>
                    <a:pt x="0" y="0"/>
                  </a:moveTo>
                  <a:lnTo>
                    <a:pt x="4007252" y="0"/>
                  </a:lnTo>
                  <a:lnTo>
                    <a:pt x="4007252" y="2424669"/>
                  </a:lnTo>
                  <a:lnTo>
                    <a:pt x="0" y="24246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l="-27632" t="0" r="-27632" b="0"/>
              </a:stretch>
            </a:blipFill>
          </p:spPr>
        </p:sp>
        <p:sp>
          <p:nvSpPr>
            <p:cNvPr name="TextBox 40" id="40"/>
            <p:cNvSpPr txBox="true"/>
            <p:nvPr/>
          </p:nvSpPr>
          <p:spPr>
            <a:xfrm>
              <a:off x="0" y="0"/>
              <a:ext cx="4007256" cy="242467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ctr">
                <a:lnSpc>
                  <a:spcPts val="2646"/>
                </a:lnSpc>
              </a:pPr>
              <a:r>
                <a:rPr lang="en-US" sz="2450">
                  <a:solidFill>
                    <a:srgbClr val="FFFFFF"/>
                  </a:solidFill>
                  <a:latin typeface="EzzoBook"/>
                  <a:ea typeface="EzzoBook"/>
                  <a:cs typeface="EzzoBook"/>
                  <a:sym typeface="EzzoBook"/>
                </a:rPr>
                <a:t>Climate Resilience within the Eastern Region and environs.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" y="1924"/>
            <a:ext cx="18287971" cy="10285076"/>
            <a:chOff x="0" y="0"/>
            <a:chExt cx="24383962" cy="13713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3461"/>
            </a:xfrm>
            <a:custGeom>
              <a:avLst/>
              <a:gdLst/>
              <a:ahLst/>
              <a:cxnLst/>
              <a:rect r="r" b="b" t="t" l="l"/>
              <a:pathLst>
                <a:path h="1371346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8" r="0" b="0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9464" y="623611"/>
            <a:ext cx="6928148" cy="752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4800">
                <a:solidFill>
                  <a:srgbClr val="000000"/>
                </a:solidFill>
                <a:latin typeface="EzzoBook"/>
                <a:ea typeface="EzzoBook"/>
                <a:cs typeface="EzzoBook"/>
                <a:sym typeface="EzzoBook"/>
              </a:rPr>
              <a:t>Beautiful from the skies</a:t>
            </a:r>
          </a:p>
        </p:txBody>
      </p:sp>
      <p:grpSp>
        <p:nvGrpSpPr>
          <p:cNvPr name="Group 5" id="5"/>
          <p:cNvGrpSpPr/>
          <p:nvPr/>
        </p:nvGrpSpPr>
        <p:grpSpPr>
          <a:xfrm rot="0">
            <a:off x="-163678" y="9577907"/>
            <a:ext cx="18451678" cy="709093"/>
            <a:chOff x="0" y="0"/>
            <a:chExt cx="5467985" cy="21013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467985" cy="210133"/>
            </a:xfrm>
            <a:custGeom>
              <a:avLst/>
              <a:gdLst/>
              <a:ahLst/>
              <a:cxnLst/>
              <a:rect r="r" b="b" t="t" l="l"/>
              <a:pathLst>
                <a:path h="210133" w="5467985">
                  <a:moveTo>
                    <a:pt x="0" y="0"/>
                  </a:moveTo>
                  <a:lnTo>
                    <a:pt x="5467985" y="0"/>
                  </a:lnTo>
                  <a:lnTo>
                    <a:pt x="5467985" y="210133"/>
                  </a:lnTo>
                  <a:lnTo>
                    <a:pt x="0" y="210133"/>
                  </a:lnTo>
                  <a:close/>
                </a:path>
              </a:pathLst>
            </a:custGeom>
            <a:solidFill>
              <a:srgbClr val="0097CE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66675"/>
              <a:ext cx="5467985" cy="276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4"/>
                </a:lnSpc>
              </a:pPr>
            </a:p>
          </p:txBody>
        </p:sp>
      </p:grpSp>
      <p:sp>
        <p:nvSpPr>
          <p:cNvPr name="Freeform 8" id="8"/>
          <p:cNvSpPr/>
          <p:nvPr/>
        </p:nvSpPr>
        <p:spPr>
          <a:xfrm flipH="false" flipV="false" rot="0">
            <a:off x="792513" y="9611768"/>
            <a:ext cx="2296855" cy="672979"/>
          </a:xfrm>
          <a:custGeom>
            <a:avLst/>
            <a:gdLst/>
            <a:ahLst/>
            <a:cxnLst/>
            <a:rect r="r" b="b" t="t" l="l"/>
            <a:pathLst>
              <a:path h="672979" w="2296855">
                <a:moveTo>
                  <a:pt x="0" y="0"/>
                </a:moveTo>
                <a:lnTo>
                  <a:pt x="2296855" y="0"/>
                </a:lnTo>
                <a:lnTo>
                  <a:pt x="2296855" y="672979"/>
                </a:lnTo>
                <a:lnTo>
                  <a:pt x="0" y="6729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" y="1924"/>
            <a:ext cx="18287971" cy="10285076"/>
            <a:chOff x="0" y="0"/>
            <a:chExt cx="24383962" cy="13713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3461"/>
            </a:xfrm>
            <a:custGeom>
              <a:avLst/>
              <a:gdLst/>
              <a:ahLst/>
              <a:cxnLst/>
              <a:rect r="r" b="b" t="t" l="l"/>
              <a:pathLst>
                <a:path h="1371346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8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63678" y="9577907"/>
            <a:ext cx="18451678" cy="709093"/>
            <a:chOff x="0" y="0"/>
            <a:chExt cx="5467985" cy="2101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7985" cy="210133"/>
            </a:xfrm>
            <a:custGeom>
              <a:avLst/>
              <a:gdLst/>
              <a:ahLst/>
              <a:cxnLst/>
              <a:rect r="r" b="b" t="t" l="l"/>
              <a:pathLst>
                <a:path h="210133" w="5467985">
                  <a:moveTo>
                    <a:pt x="0" y="0"/>
                  </a:moveTo>
                  <a:lnTo>
                    <a:pt x="5467985" y="0"/>
                  </a:lnTo>
                  <a:lnTo>
                    <a:pt x="5467985" y="210133"/>
                  </a:lnTo>
                  <a:lnTo>
                    <a:pt x="0" y="210133"/>
                  </a:lnTo>
                  <a:close/>
                </a:path>
              </a:pathLst>
            </a:custGeom>
            <a:solidFill>
              <a:srgbClr val="0097C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467985" cy="276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92513" y="9611768"/>
            <a:ext cx="2296855" cy="672979"/>
          </a:xfrm>
          <a:custGeom>
            <a:avLst/>
            <a:gdLst/>
            <a:ahLst/>
            <a:cxnLst/>
            <a:rect r="r" b="b" t="t" l="l"/>
            <a:pathLst>
              <a:path h="672979" w="2296855">
                <a:moveTo>
                  <a:pt x="0" y="0"/>
                </a:moveTo>
                <a:lnTo>
                  <a:pt x="2296855" y="0"/>
                </a:lnTo>
                <a:lnTo>
                  <a:pt x="2296855" y="672979"/>
                </a:lnTo>
                <a:lnTo>
                  <a:pt x="0" y="6729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" y="1924"/>
            <a:ext cx="18287971" cy="10285076"/>
            <a:chOff x="0" y="0"/>
            <a:chExt cx="24383962" cy="13713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3461"/>
            </a:xfrm>
            <a:custGeom>
              <a:avLst/>
              <a:gdLst/>
              <a:ahLst/>
              <a:cxnLst/>
              <a:rect r="r" b="b" t="t" l="l"/>
              <a:pathLst>
                <a:path h="1371346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-1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63678" y="9577907"/>
            <a:ext cx="18451678" cy="709093"/>
            <a:chOff x="0" y="0"/>
            <a:chExt cx="5467985" cy="2101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7985" cy="210133"/>
            </a:xfrm>
            <a:custGeom>
              <a:avLst/>
              <a:gdLst/>
              <a:ahLst/>
              <a:cxnLst/>
              <a:rect r="r" b="b" t="t" l="l"/>
              <a:pathLst>
                <a:path h="210133" w="5467985">
                  <a:moveTo>
                    <a:pt x="0" y="0"/>
                  </a:moveTo>
                  <a:lnTo>
                    <a:pt x="5467985" y="0"/>
                  </a:lnTo>
                  <a:lnTo>
                    <a:pt x="5467985" y="210133"/>
                  </a:lnTo>
                  <a:lnTo>
                    <a:pt x="0" y="210133"/>
                  </a:lnTo>
                  <a:close/>
                </a:path>
              </a:pathLst>
            </a:custGeom>
            <a:solidFill>
              <a:srgbClr val="0097C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467985" cy="276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92513" y="9611768"/>
            <a:ext cx="2296855" cy="672979"/>
          </a:xfrm>
          <a:custGeom>
            <a:avLst/>
            <a:gdLst/>
            <a:ahLst/>
            <a:cxnLst/>
            <a:rect r="r" b="b" t="t" l="l"/>
            <a:pathLst>
              <a:path h="672979" w="2296855">
                <a:moveTo>
                  <a:pt x="0" y="0"/>
                </a:moveTo>
                <a:lnTo>
                  <a:pt x="2296855" y="0"/>
                </a:lnTo>
                <a:lnTo>
                  <a:pt x="2296855" y="672979"/>
                </a:lnTo>
                <a:lnTo>
                  <a:pt x="0" y="6729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" y="1924"/>
            <a:ext cx="18287971" cy="10285076"/>
            <a:chOff x="0" y="0"/>
            <a:chExt cx="24383962" cy="13713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3461"/>
            </a:xfrm>
            <a:custGeom>
              <a:avLst/>
              <a:gdLst/>
              <a:ahLst/>
              <a:cxnLst/>
              <a:rect r="r" b="b" t="t" l="l"/>
              <a:pathLst>
                <a:path h="1371346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0" r="0" b="-1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63678" y="9577907"/>
            <a:ext cx="18451678" cy="709093"/>
            <a:chOff x="0" y="0"/>
            <a:chExt cx="5467985" cy="2101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7985" cy="210133"/>
            </a:xfrm>
            <a:custGeom>
              <a:avLst/>
              <a:gdLst/>
              <a:ahLst/>
              <a:cxnLst/>
              <a:rect r="r" b="b" t="t" l="l"/>
              <a:pathLst>
                <a:path h="210133" w="5467985">
                  <a:moveTo>
                    <a:pt x="0" y="0"/>
                  </a:moveTo>
                  <a:lnTo>
                    <a:pt x="5467985" y="0"/>
                  </a:lnTo>
                  <a:lnTo>
                    <a:pt x="5467985" y="210133"/>
                  </a:lnTo>
                  <a:lnTo>
                    <a:pt x="0" y="210133"/>
                  </a:lnTo>
                  <a:close/>
                </a:path>
              </a:pathLst>
            </a:custGeom>
            <a:solidFill>
              <a:srgbClr val="0097C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467985" cy="276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92513" y="9611768"/>
            <a:ext cx="2296855" cy="672979"/>
          </a:xfrm>
          <a:custGeom>
            <a:avLst/>
            <a:gdLst/>
            <a:ahLst/>
            <a:cxnLst/>
            <a:rect r="r" b="b" t="t" l="l"/>
            <a:pathLst>
              <a:path h="672979" w="2296855">
                <a:moveTo>
                  <a:pt x="0" y="0"/>
                </a:moveTo>
                <a:lnTo>
                  <a:pt x="2296855" y="0"/>
                </a:lnTo>
                <a:lnTo>
                  <a:pt x="2296855" y="672979"/>
                </a:lnTo>
                <a:lnTo>
                  <a:pt x="0" y="6729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" y="1924"/>
            <a:ext cx="18287971" cy="10285076"/>
            <a:chOff x="0" y="0"/>
            <a:chExt cx="24383962" cy="13713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3461"/>
            </a:xfrm>
            <a:custGeom>
              <a:avLst/>
              <a:gdLst/>
              <a:ahLst/>
              <a:cxnLst/>
              <a:rect r="r" b="b" t="t" l="l"/>
              <a:pathLst>
                <a:path h="1371346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89" r="0" b="-3296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63678" y="9577907"/>
            <a:ext cx="18451678" cy="709093"/>
            <a:chOff x="0" y="0"/>
            <a:chExt cx="5467985" cy="2101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7985" cy="210133"/>
            </a:xfrm>
            <a:custGeom>
              <a:avLst/>
              <a:gdLst/>
              <a:ahLst/>
              <a:cxnLst/>
              <a:rect r="r" b="b" t="t" l="l"/>
              <a:pathLst>
                <a:path h="210133" w="5467985">
                  <a:moveTo>
                    <a:pt x="0" y="0"/>
                  </a:moveTo>
                  <a:lnTo>
                    <a:pt x="5467985" y="0"/>
                  </a:lnTo>
                  <a:lnTo>
                    <a:pt x="5467985" y="210133"/>
                  </a:lnTo>
                  <a:lnTo>
                    <a:pt x="0" y="210133"/>
                  </a:lnTo>
                  <a:close/>
                </a:path>
              </a:pathLst>
            </a:custGeom>
            <a:solidFill>
              <a:srgbClr val="0097C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467985" cy="276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92513" y="9611768"/>
            <a:ext cx="2296855" cy="672979"/>
          </a:xfrm>
          <a:custGeom>
            <a:avLst/>
            <a:gdLst/>
            <a:ahLst/>
            <a:cxnLst/>
            <a:rect r="r" b="b" t="t" l="l"/>
            <a:pathLst>
              <a:path h="672979" w="2296855">
                <a:moveTo>
                  <a:pt x="0" y="0"/>
                </a:moveTo>
                <a:lnTo>
                  <a:pt x="2296855" y="0"/>
                </a:lnTo>
                <a:lnTo>
                  <a:pt x="2296855" y="672979"/>
                </a:lnTo>
                <a:lnTo>
                  <a:pt x="0" y="6729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" y="1924"/>
            <a:ext cx="18287971" cy="10285076"/>
            <a:chOff x="0" y="0"/>
            <a:chExt cx="24383962" cy="13713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3461"/>
            </a:xfrm>
            <a:custGeom>
              <a:avLst/>
              <a:gdLst/>
              <a:ahLst/>
              <a:cxnLst/>
              <a:rect r="r" b="b" t="t" l="l"/>
              <a:pathLst>
                <a:path h="1371346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19131" r="-1" b="-14228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63678" y="9577907"/>
            <a:ext cx="18451678" cy="709093"/>
            <a:chOff x="0" y="0"/>
            <a:chExt cx="5467985" cy="2101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7985" cy="210133"/>
            </a:xfrm>
            <a:custGeom>
              <a:avLst/>
              <a:gdLst/>
              <a:ahLst/>
              <a:cxnLst/>
              <a:rect r="r" b="b" t="t" l="l"/>
              <a:pathLst>
                <a:path h="210133" w="5467985">
                  <a:moveTo>
                    <a:pt x="0" y="0"/>
                  </a:moveTo>
                  <a:lnTo>
                    <a:pt x="5467985" y="0"/>
                  </a:lnTo>
                  <a:lnTo>
                    <a:pt x="5467985" y="210133"/>
                  </a:lnTo>
                  <a:lnTo>
                    <a:pt x="0" y="210133"/>
                  </a:lnTo>
                  <a:close/>
                </a:path>
              </a:pathLst>
            </a:custGeom>
            <a:solidFill>
              <a:srgbClr val="0097C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467985" cy="276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92513" y="9611768"/>
            <a:ext cx="2296855" cy="672979"/>
          </a:xfrm>
          <a:custGeom>
            <a:avLst/>
            <a:gdLst/>
            <a:ahLst/>
            <a:cxnLst/>
            <a:rect r="r" b="b" t="t" l="l"/>
            <a:pathLst>
              <a:path h="672979" w="2296855">
                <a:moveTo>
                  <a:pt x="0" y="0"/>
                </a:moveTo>
                <a:lnTo>
                  <a:pt x="2296855" y="0"/>
                </a:lnTo>
                <a:lnTo>
                  <a:pt x="2296855" y="672979"/>
                </a:lnTo>
                <a:lnTo>
                  <a:pt x="0" y="6729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" y="1924"/>
            <a:ext cx="18287971" cy="10285076"/>
            <a:chOff x="0" y="0"/>
            <a:chExt cx="24383962" cy="13713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3461"/>
            </a:xfrm>
            <a:custGeom>
              <a:avLst/>
              <a:gdLst/>
              <a:ahLst/>
              <a:cxnLst/>
              <a:rect r="r" b="b" t="t" l="l"/>
              <a:pathLst>
                <a:path h="1371346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3104" r="0" b="-25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63678" y="9577907"/>
            <a:ext cx="18451678" cy="709093"/>
            <a:chOff x="0" y="0"/>
            <a:chExt cx="5467985" cy="2101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7985" cy="210133"/>
            </a:xfrm>
            <a:custGeom>
              <a:avLst/>
              <a:gdLst/>
              <a:ahLst/>
              <a:cxnLst/>
              <a:rect r="r" b="b" t="t" l="l"/>
              <a:pathLst>
                <a:path h="210133" w="5467985">
                  <a:moveTo>
                    <a:pt x="0" y="0"/>
                  </a:moveTo>
                  <a:lnTo>
                    <a:pt x="5467985" y="0"/>
                  </a:lnTo>
                  <a:lnTo>
                    <a:pt x="5467985" y="210133"/>
                  </a:lnTo>
                  <a:lnTo>
                    <a:pt x="0" y="210133"/>
                  </a:lnTo>
                  <a:close/>
                </a:path>
              </a:pathLst>
            </a:custGeom>
            <a:solidFill>
              <a:srgbClr val="0097C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467985" cy="276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92513" y="9611768"/>
            <a:ext cx="2296855" cy="672979"/>
          </a:xfrm>
          <a:custGeom>
            <a:avLst/>
            <a:gdLst/>
            <a:ahLst/>
            <a:cxnLst/>
            <a:rect r="r" b="b" t="t" l="l"/>
            <a:pathLst>
              <a:path h="672979" w="2296855">
                <a:moveTo>
                  <a:pt x="0" y="0"/>
                </a:moveTo>
                <a:lnTo>
                  <a:pt x="2296855" y="0"/>
                </a:lnTo>
                <a:lnTo>
                  <a:pt x="2296855" y="672979"/>
                </a:lnTo>
                <a:lnTo>
                  <a:pt x="0" y="6729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" y="1924"/>
            <a:ext cx="18287971" cy="10285076"/>
            <a:chOff x="0" y="0"/>
            <a:chExt cx="24383962" cy="13713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3461"/>
            </a:xfrm>
            <a:custGeom>
              <a:avLst/>
              <a:gdLst/>
              <a:ahLst/>
              <a:cxnLst/>
              <a:rect r="r" b="b" t="t" l="l"/>
              <a:pathLst>
                <a:path h="1371346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23332" r="0" b="-10025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63678" y="9577907"/>
            <a:ext cx="18451678" cy="709093"/>
            <a:chOff x="0" y="0"/>
            <a:chExt cx="5467985" cy="2101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7985" cy="210133"/>
            </a:xfrm>
            <a:custGeom>
              <a:avLst/>
              <a:gdLst/>
              <a:ahLst/>
              <a:cxnLst/>
              <a:rect r="r" b="b" t="t" l="l"/>
              <a:pathLst>
                <a:path h="210133" w="5467985">
                  <a:moveTo>
                    <a:pt x="0" y="0"/>
                  </a:moveTo>
                  <a:lnTo>
                    <a:pt x="5467985" y="0"/>
                  </a:lnTo>
                  <a:lnTo>
                    <a:pt x="5467985" y="210133"/>
                  </a:lnTo>
                  <a:lnTo>
                    <a:pt x="0" y="210133"/>
                  </a:lnTo>
                  <a:close/>
                </a:path>
              </a:pathLst>
            </a:custGeom>
            <a:solidFill>
              <a:srgbClr val="0097C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467985" cy="276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92513" y="9611768"/>
            <a:ext cx="2296855" cy="672979"/>
          </a:xfrm>
          <a:custGeom>
            <a:avLst/>
            <a:gdLst/>
            <a:ahLst/>
            <a:cxnLst/>
            <a:rect r="r" b="b" t="t" l="l"/>
            <a:pathLst>
              <a:path h="672979" w="2296855">
                <a:moveTo>
                  <a:pt x="0" y="0"/>
                </a:moveTo>
                <a:lnTo>
                  <a:pt x="2296855" y="0"/>
                </a:lnTo>
                <a:lnTo>
                  <a:pt x="2296855" y="672979"/>
                </a:lnTo>
                <a:lnTo>
                  <a:pt x="0" y="6729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9" y="1924"/>
            <a:ext cx="18287971" cy="10285076"/>
            <a:chOff x="0" y="0"/>
            <a:chExt cx="24383962" cy="13713435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13713461"/>
            </a:xfrm>
            <a:custGeom>
              <a:avLst/>
              <a:gdLst/>
              <a:ahLst/>
              <a:cxnLst/>
              <a:rect r="r" b="b" t="t" l="l"/>
              <a:pathLst>
                <a:path h="13713461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3461"/>
                  </a:lnTo>
                  <a:lnTo>
                    <a:pt x="0" y="1371346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l="0" t="-33358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-163678" y="9577907"/>
            <a:ext cx="18451678" cy="709093"/>
            <a:chOff x="0" y="0"/>
            <a:chExt cx="5467985" cy="210133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5467985" cy="210133"/>
            </a:xfrm>
            <a:custGeom>
              <a:avLst/>
              <a:gdLst/>
              <a:ahLst/>
              <a:cxnLst/>
              <a:rect r="r" b="b" t="t" l="l"/>
              <a:pathLst>
                <a:path h="210133" w="5467985">
                  <a:moveTo>
                    <a:pt x="0" y="0"/>
                  </a:moveTo>
                  <a:lnTo>
                    <a:pt x="5467985" y="0"/>
                  </a:lnTo>
                  <a:lnTo>
                    <a:pt x="5467985" y="210133"/>
                  </a:lnTo>
                  <a:lnTo>
                    <a:pt x="0" y="210133"/>
                  </a:lnTo>
                  <a:close/>
                </a:path>
              </a:pathLst>
            </a:custGeom>
            <a:solidFill>
              <a:srgbClr val="0097CE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5467985" cy="27680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214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792513" y="9611768"/>
            <a:ext cx="2296855" cy="672979"/>
          </a:xfrm>
          <a:custGeom>
            <a:avLst/>
            <a:gdLst/>
            <a:ahLst/>
            <a:cxnLst/>
            <a:rect r="r" b="b" t="t" l="l"/>
            <a:pathLst>
              <a:path h="672979" w="2296855">
                <a:moveTo>
                  <a:pt x="0" y="0"/>
                </a:moveTo>
                <a:lnTo>
                  <a:pt x="2296855" y="0"/>
                </a:lnTo>
                <a:lnTo>
                  <a:pt x="2296855" y="672979"/>
                </a:lnTo>
                <a:lnTo>
                  <a:pt x="0" y="6729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6296587" y="6771713"/>
            <a:ext cx="11499523" cy="3040237"/>
            <a:chOff x="0" y="0"/>
            <a:chExt cx="15332697" cy="405365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5332711" cy="4053713"/>
            </a:xfrm>
            <a:custGeom>
              <a:avLst/>
              <a:gdLst/>
              <a:ahLst/>
              <a:cxnLst/>
              <a:rect r="r" b="b" t="t" l="l"/>
              <a:pathLst>
                <a:path h="4053713" w="15332711">
                  <a:moveTo>
                    <a:pt x="0" y="0"/>
                  </a:moveTo>
                  <a:lnTo>
                    <a:pt x="15332711" y="0"/>
                  </a:lnTo>
                  <a:lnTo>
                    <a:pt x="15332711" y="4053713"/>
                  </a:lnTo>
                  <a:lnTo>
                    <a:pt x="0" y="4053713"/>
                  </a:lnTo>
                  <a:close/>
                </a:path>
              </a:pathLst>
            </a:custGeom>
            <a:solidFill>
              <a:srgbClr val="0097CE"/>
            </a:solidFill>
            <a:ln w="190500" cap="sq">
              <a:solidFill>
                <a:srgbClr val="0097CE"/>
              </a:solidFill>
              <a:prstDash val="solid"/>
              <a:miter/>
            </a:ln>
          </p:spPr>
        </p:sp>
      </p:grpSp>
      <p:grpSp>
        <p:nvGrpSpPr>
          <p:cNvPr name="Group 4" id="4"/>
          <p:cNvGrpSpPr/>
          <p:nvPr/>
        </p:nvGrpSpPr>
        <p:grpSpPr>
          <a:xfrm rot="0">
            <a:off x="6905206" y="7112918"/>
            <a:ext cx="10244280" cy="1466850"/>
            <a:chOff x="0" y="0"/>
            <a:chExt cx="13659041" cy="1955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3659041" cy="1955799"/>
            </a:xfrm>
            <a:custGeom>
              <a:avLst/>
              <a:gdLst/>
              <a:ahLst/>
              <a:cxnLst/>
              <a:rect r="r" b="b" t="t" l="l"/>
              <a:pathLst>
                <a:path h="1955799" w="13659041">
                  <a:moveTo>
                    <a:pt x="0" y="0"/>
                  </a:moveTo>
                  <a:lnTo>
                    <a:pt x="13659041" y="0"/>
                  </a:lnTo>
                  <a:lnTo>
                    <a:pt x="13659041" y="1955799"/>
                  </a:lnTo>
                  <a:lnTo>
                    <a:pt x="0" y="1955799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l="0" t="-92005" r="0" b="-80156"/>
              </a:stretch>
            </a:blipFill>
          </p:spPr>
        </p:sp>
        <p:sp>
          <p:nvSpPr>
            <p:cNvPr name="TextBox 6" id="6"/>
            <p:cNvSpPr txBox="true"/>
            <p:nvPr/>
          </p:nvSpPr>
          <p:spPr>
            <a:xfrm>
              <a:off x="0" y="28575"/>
              <a:ext cx="13659041" cy="1927225"/>
            </a:xfrm>
            <a:prstGeom prst="rect">
              <a:avLst/>
            </a:prstGeom>
          </p:spPr>
          <p:txBody>
            <a:bodyPr anchor="b" rtlCol="false" tIns="0" lIns="0" bIns="0" rIns="0"/>
            <a:lstStyle/>
            <a:p>
              <a:pPr algn="l">
                <a:lnSpc>
                  <a:spcPts val="6480"/>
                </a:lnSpc>
              </a:pPr>
              <a:r>
                <a:rPr lang="en-US" sz="6000">
                  <a:solidFill>
                    <a:srgbClr val="FFFFFF"/>
                  </a:solidFill>
                  <a:latin typeface="EzzoBlack"/>
                  <a:ea typeface="EzzoBlack"/>
                  <a:cs typeface="EzzoBlack"/>
                  <a:sym typeface="EzzoBlack"/>
                </a:rPr>
                <a:t>Enforcement Overwhelmed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461762" y="482594"/>
            <a:ext cx="5690206" cy="6166980"/>
            <a:chOff x="0" y="0"/>
            <a:chExt cx="7586942" cy="822264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586980" cy="8222615"/>
            </a:xfrm>
            <a:custGeom>
              <a:avLst/>
              <a:gdLst/>
              <a:ahLst/>
              <a:cxnLst/>
              <a:rect r="r" b="b" t="t" l="l"/>
              <a:pathLst>
                <a:path h="8222615" w="7586980">
                  <a:moveTo>
                    <a:pt x="0" y="0"/>
                  </a:moveTo>
                  <a:lnTo>
                    <a:pt x="7586980" y="0"/>
                  </a:lnTo>
                  <a:lnTo>
                    <a:pt x="7586980" y="8222615"/>
                  </a:lnTo>
                  <a:lnTo>
                    <a:pt x="0" y="8222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-4248" r="-1" b="-18779"/>
              </a:stretch>
            </a:blipFill>
          </p:spPr>
        </p:sp>
      </p:grpSp>
      <p:grpSp>
        <p:nvGrpSpPr>
          <p:cNvPr name="Group 9" id="9"/>
          <p:cNvGrpSpPr/>
          <p:nvPr/>
        </p:nvGrpSpPr>
        <p:grpSpPr>
          <a:xfrm rot="0">
            <a:off x="6292434" y="482603"/>
            <a:ext cx="5696360" cy="3015825"/>
            <a:chOff x="0" y="0"/>
            <a:chExt cx="7595146" cy="402109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595108" cy="4021074"/>
            </a:xfrm>
            <a:custGeom>
              <a:avLst/>
              <a:gdLst/>
              <a:ahLst/>
              <a:cxnLst/>
              <a:rect r="r" b="b" t="t" l="l"/>
              <a:pathLst>
                <a:path h="4021074" w="7595108">
                  <a:moveTo>
                    <a:pt x="0" y="0"/>
                  </a:moveTo>
                  <a:lnTo>
                    <a:pt x="7595108" y="0"/>
                  </a:lnTo>
                  <a:lnTo>
                    <a:pt x="7595108" y="4021074"/>
                  </a:lnTo>
                  <a:lnTo>
                    <a:pt x="0" y="4021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-41661" r="-1" b="-2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6285271" y="3633149"/>
            <a:ext cx="5692140" cy="3020701"/>
            <a:chOff x="0" y="0"/>
            <a:chExt cx="7589520" cy="4027602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589520" cy="4027551"/>
            </a:xfrm>
            <a:custGeom>
              <a:avLst/>
              <a:gdLst/>
              <a:ahLst/>
              <a:cxnLst/>
              <a:rect r="r" b="b" t="t" l="l"/>
              <a:pathLst>
                <a:path h="4027551" w="7589520">
                  <a:moveTo>
                    <a:pt x="0" y="0"/>
                  </a:moveTo>
                  <a:lnTo>
                    <a:pt x="7589520" y="0"/>
                  </a:lnTo>
                  <a:lnTo>
                    <a:pt x="7589520" y="4027551"/>
                  </a:lnTo>
                  <a:lnTo>
                    <a:pt x="0" y="40275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-60276" r="2" b="-90971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12129268" y="482603"/>
            <a:ext cx="5696979" cy="6166980"/>
            <a:chOff x="0" y="0"/>
            <a:chExt cx="7595972" cy="822264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595997" cy="8222615"/>
            </a:xfrm>
            <a:custGeom>
              <a:avLst/>
              <a:gdLst/>
              <a:ahLst/>
              <a:cxnLst/>
              <a:rect r="r" b="b" t="t" l="l"/>
              <a:pathLst>
                <a:path h="8222615" w="7595997">
                  <a:moveTo>
                    <a:pt x="0" y="0"/>
                  </a:moveTo>
                  <a:lnTo>
                    <a:pt x="7595997" y="0"/>
                  </a:lnTo>
                  <a:lnTo>
                    <a:pt x="7595997" y="8222615"/>
                  </a:lnTo>
                  <a:lnTo>
                    <a:pt x="0" y="82226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782" t="0" r="-43546" b="2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461762" y="6788572"/>
            <a:ext cx="5692140" cy="3015825"/>
            <a:chOff x="0" y="0"/>
            <a:chExt cx="7589520" cy="4021099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7589520" cy="4021074"/>
            </a:xfrm>
            <a:custGeom>
              <a:avLst/>
              <a:gdLst/>
              <a:ahLst/>
              <a:cxnLst/>
              <a:rect r="r" b="b" t="t" l="l"/>
              <a:pathLst>
                <a:path h="4021074" w="7589520">
                  <a:moveTo>
                    <a:pt x="0" y="0"/>
                  </a:moveTo>
                  <a:lnTo>
                    <a:pt x="7589520" y="0"/>
                  </a:lnTo>
                  <a:lnTo>
                    <a:pt x="7589520" y="4021074"/>
                  </a:lnTo>
                  <a:lnTo>
                    <a:pt x="0" y="40210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-16494" r="-1" b="-25064"/>
              </a:stretch>
            </a:blipFill>
          </p:spPr>
        </p:sp>
      </p:grpSp>
      <p:sp>
        <p:nvSpPr>
          <p:cNvPr name="AutoShape 17" id="17"/>
          <p:cNvSpPr/>
          <p:nvPr/>
        </p:nvSpPr>
        <p:spPr>
          <a:xfrm rot="9900">
            <a:off x="7067979" y="8536381"/>
            <a:ext cx="8253451" cy="0"/>
          </a:xfrm>
          <a:prstGeom prst="line">
            <a:avLst/>
          </a:prstGeom>
          <a:ln cap="rnd" w="9525">
            <a:solidFill>
              <a:srgbClr val="D9D9D9"/>
            </a:solidFill>
            <a:prstDash val="solid"/>
            <a:headEnd type="none" len="sm" w="sm"/>
            <a:tailEnd type="none" len="sm" w="sm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DAHVJ_crETE</dc:identifier>
  <dcterms:modified xsi:type="dcterms:W3CDTF">2011-08-01T06:04:30Z</dcterms:modified>
  <cp:revision>1</cp:revision>
  <dc:title>ATEWA AT TIPPING POINT PRESENTATION 2026.pptx</dc:title>
</cp:coreProperties>
</file>